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</p:sldMasterIdLst>
  <p:sldIdLst>
    <p:sldId id="256" r:id="rId2"/>
    <p:sldId id="258" r:id="rId3"/>
    <p:sldId id="259" r:id="rId4"/>
    <p:sldId id="260" r:id="rId5"/>
    <p:sldId id="261" r:id="rId6"/>
    <p:sldId id="276" r:id="rId7"/>
    <p:sldId id="263" r:id="rId8"/>
    <p:sldId id="264" r:id="rId9"/>
    <p:sldId id="286" r:id="rId10"/>
    <p:sldId id="265" r:id="rId11"/>
    <p:sldId id="266" r:id="rId12"/>
    <p:sldId id="277" r:id="rId13"/>
    <p:sldId id="278" r:id="rId14"/>
    <p:sldId id="279" r:id="rId15"/>
    <p:sldId id="280" r:id="rId16"/>
    <p:sldId id="290" r:id="rId17"/>
    <p:sldId id="267" r:id="rId18"/>
    <p:sldId id="268" r:id="rId19"/>
    <p:sldId id="269" r:id="rId20"/>
    <p:sldId id="270" r:id="rId21"/>
    <p:sldId id="281" r:id="rId22"/>
    <p:sldId id="282" r:id="rId23"/>
    <p:sldId id="283" r:id="rId24"/>
    <p:sldId id="271" r:id="rId25"/>
    <p:sldId id="284" r:id="rId26"/>
    <p:sldId id="272" r:id="rId27"/>
    <p:sldId id="285" r:id="rId28"/>
    <p:sldId id="273" r:id="rId29"/>
    <p:sldId id="274" r:id="rId30"/>
    <p:sldId id="275" r:id="rId31"/>
    <p:sldId id="287" r:id="rId32"/>
    <p:sldId id="288" r:id="rId33"/>
    <p:sldId id="28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-68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780BED2-BA4C-1B48-BBF1-69A95BA5164F}" type="datetimeFigureOut">
              <a:rPr lang="en-US" smtClean="0"/>
              <a:t>8/7/15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08E77C0-6EF4-2943-B1A9-9B9053A8560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70934"/>
            <a:ext cx="9143999" cy="4594226"/>
          </a:xfrm>
        </p:spPr>
        <p:txBody>
          <a:bodyPr/>
          <a:lstStyle/>
          <a:p>
            <a:r>
              <a:rPr lang="en-US" b="1" dirty="0" smtClean="0"/>
              <a:t>“I’m </a:t>
            </a:r>
            <a:r>
              <a:rPr lang="en-US" b="1" dirty="0"/>
              <a:t>happy if you are happy."</a:t>
            </a:r>
            <a:br>
              <a:rPr lang="en-US" b="1" dirty="0"/>
            </a:br>
            <a:r>
              <a:rPr lang="en-US" b="1" dirty="0"/>
              <a:t>A model for emotional contagion in game characters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333" y="5052111"/>
            <a:ext cx="8228013" cy="1066800"/>
          </a:xfrm>
        </p:spPr>
        <p:txBody>
          <a:bodyPr/>
          <a:lstStyle/>
          <a:p>
            <a:r>
              <a:rPr lang="en-US" dirty="0"/>
              <a:t>Joana Dimas, </a:t>
            </a:r>
            <a:r>
              <a:rPr lang="en-US" dirty="0" err="1"/>
              <a:t>Gonçalo</a:t>
            </a:r>
            <a:r>
              <a:rPr lang="en-US" dirty="0"/>
              <a:t> Pereira, Pedro A. Santos, </a:t>
            </a:r>
            <a:r>
              <a:rPr lang="en-US" dirty="0" err="1"/>
              <a:t>Rui</a:t>
            </a:r>
            <a:r>
              <a:rPr lang="en-US" dirty="0"/>
              <a:t> Prada, Ana </a:t>
            </a:r>
            <a:r>
              <a:rPr lang="en-US" dirty="0" err="1"/>
              <a:t>Paiva</a:t>
            </a:r>
            <a:endParaRPr lang="en-US" dirty="0"/>
          </a:p>
          <a:p>
            <a:r>
              <a:rPr lang="en-US" dirty="0"/>
              <a:t> INESC-ID and IST</a:t>
            </a:r>
          </a:p>
        </p:txBody>
      </p:sp>
    </p:spTree>
    <p:extLst>
      <p:ext uri="{BB962C8B-B14F-4D97-AF65-F5344CB8AC3E}">
        <p14:creationId xmlns:p14="http://schemas.microsoft.com/office/powerpoint/2010/main" val="2374133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4596" y="3492949"/>
            <a:ext cx="2487203" cy="2275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Contagion Filter</a:t>
            </a:r>
            <a:endParaRPr lang="en-US" sz="2400" dirty="0"/>
          </a:p>
          <a:p>
            <a:r>
              <a:rPr lang="en-US" dirty="0" smtClean="0"/>
              <a:t>If </a:t>
            </a:r>
            <a:r>
              <a:rPr lang="en-US" dirty="0" err="1" smtClean="0"/>
              <a:t>Suscept</a:t>
            </a:r>
            <a:r>
              <a:rPr lang="en-US" dirty="0" smtClean="0"/>
              <a:t>(</a:t>
            </a:r>
            <a:r>
              <a:rPr lang="en-US" dirty="0" err="1" smtClean="0"/>
              <a:t>EE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</a:p>
          <a:p>
            <a:r>
              <a:rPr lang="en-US" dirty="0" smtClean="0"/>
              <a:t>	Emotion&lt;</a:t>
            </a:r>
            <a:r>
              <a:rPr lang="en-US" dirty="0" err="1" smtClean="0"/>
              <a:t>EE</a:t>
            </a:r>
            <a:r>
              <a:rPr lang="en-US" baseline="-25000" dirty="0" err="1" smtClean="0"/>
              <a:t>t</a:t>
            </a:r>
            <a:r>
              <a:rPr lang="en-US" dirty="0" smtClean="0"/>
              <a:t>,</a:t>
            </a:r>
          </a:p>
          <a:p>
            <a:r>
              <a:rPr lang="en-US" dirty="0" smtClean="0"/>
              <a:t>	Influence(</a:t>
            </a:r>
            <a:r>
              <a:rPr lang="en-US" dirty="0" err="1" smtClean="0"/>
              <a:t>EE</a:t>
            </a:r>
            <a:r>
              <a:rPr lang="en-US" baseline="-25000" dirty="0" err="1" smtClean="0"/>
              <a:t>i</a:t>
            </a:r>
            <a:r>
              <a:rPr lang="en-US" dirty="0" smtClean="0"/>
              <a:t>)&gt;</a:t>
            </a:r>
          </a:p>
          <a:p>
            <a:r>
              <a:rPr lang="en-US" dirty="0" smtClean="0"/>
              <a:t>Else</a:t>
            </a:r>
          </a:p>
          <a:p>
            <a:r>
              <a:rPr lang="en-US" dirty="0"/>
              <a:t>	</a:t>
            </a:r>
            <a:r>
              <a:rPr lang="en-US" dirty="0" smtClean="0"/>
              <a:t>no emotion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56994" y="3492949"/>
            <a:ext cx="2487203" cy="2275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Mood Updater</a:t>
            </a:r>
            <a:endParaRPr lang="en-US" sz="2400" dirty="0"/>
          </a:p>
          <a:p>
            <a:r>
              <a:rPr lang="en-US" dirty="0" smtClean="0"/>
              <a:t>For all Emotion E in Current Mood</a:t>
            </a:r>
          </a:p>
          <a:p>
            <a:r>
              <a:rPr lang="en-US" dirty="0"/>
              <a:t>	</a:t>
            </a:r>
            <a:r>
              <a:rPr lang="en-US" dirty="0" smtClean="0"/>
              <a:t>Update(E,ER)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181957" y="3486578"/>
            <a:ext cx="2944403" cy="2275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Emotion Expression Filter</a:t>
            </a:r>
            <a:endParaRPr lang="en-US" sz="2400" dirty="0"/>
          </a:p>
          <a:p>
            <a:r>
              <a:rPr lang="en-US" dirty="0" smtClean="0"/>
              <a:t>If rand(1) &lt; </a:t>
            </a:r>
            <a:r>
              <a:rPr lang="en-US" dirty="0" err="1" smtClean="0"/>
              <a:t>ExpressionProb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EmotionalExpression</a:t>
            </a:r>
            <a:r>
              <a:rPr lang="en-US" dirty="0" smtClean="0"/>
              <a:t> 	&lt;</a:t>
            </a:r>
            <a:r>
              <a:rPr lang="en-US" dirty="0" err="1" smtClean="0"/>
              <a:t>CE</a:t>
            </a:r>
            <a:r>
              <a:rPr lang="en-US" baseline="-25000" dirty="0" err="1" smtClean="0"/>
              <a:t>t</a:t>
            </a:r>
            <a:r>
              <a:rPr lang="en-US" dirty="0" err="1" smtClean="0"/>
              <a:t>,CE</a:t>
            </a:r>
            <a:r>
              <a:rPr lang="en-US" baseline="-25000" dirty="0" err="1" smtClean="0"/>
              <a:t>i</a:t>
            </a:r>
            <a:r>
              <a:rPr lang="en-US" dirty="0" err="1" smtClean="0"/>
              <a:t>,Self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Else</a:t>
            </a:r>
          </a:p>
          <a:p>
            <a:r>
              <a:rPr lang="en-US" dirty="0"/>
              <a:t>	</a:t>
            </a:r>
            <a:r>
              <a:rPr lang="en-US" dirty="0" smtClean="0"/>
              <a:t>no expression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cxnSp>
        <p:nvCxnSpPr>
          <p:cNvPr id="20" name="Elbow Connector 19"/>
          <p:cNvCxnSpPr/>
          <p:nvPr/>
        </p:nvCxnSpPr>
        <p:spPr>
          <a:xfrm>
            <a:off x="1517018" y="5768659"/>
            <a:ext cx="2152048" cy="44102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669066" y="5768659"/>
            <a:ext cx="0" cy="441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4509416" y="5768659"/>
            <a:ext cx="2152048" cy="44102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61464" y="5768659"/>
            <a:ext cx="0" cy="441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40501" y="6297894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 - </a:t>
            </a:r>
            <a:r>
              <a:rPr lang="en-US" dirty="0" err="1" smtClean="0"/>
              <a:t>ReceivedEmotion</a:t>
            </a:r>
            <a:r>
              <a:rPr lang="en-US" dirty="0" smtClean="0"/>
              <a:t>&lt;</a:t>
            </a:r>
            <a:r>
              <a:rPr lang="en-US" dirty="0" err="1" smtClean="0"/>
              <a:t>t,i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15126" y="6273884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E -</a:t>
            </a:r>
            <a:r>
              <a:rPr lang="en-US" dirty="0"/>
              <a:t> </a:t>
            </a:r>
            <a:r>
              <a:rPr lang="en-US" dirty="0" err="1" smtClean="0"/>
              <a:t>CurrentEmotion</a:t>
            </a:r>
            <a:r>
              <a:rPr lang="en-US" dirty="0" smtClean="0"/>
              <a:t>&lt;</a:t>
            </a:r>
            <a:r>
              <a:rPr lang="en-US" dirty="0" err="1" smtClean="0"/>
              <a:t>t,i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660571" y="3045550"/>
            <a:ext cx="0" cy="441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8366" y="2615792"/>
            <a:ext cx="388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EE – Emotional Expression&lt;</a:t>
            </a:r>
            <a:r>
              <a:rPr lang="en-US" dirty="0" err="1" smtClean="0"/>
              <a:t>t,</a:t>
            </a:r>
            <a:r>
              <a:rPr lang="en-US" dirty="0" err="1"/>
              <a:t>i</a:t>
            </a:r>
            <a:r>
              <a:rPr lang="en-US" dirty="0" err="1" smtClean="0"/>
              <a:t>,o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4596" y="2615792"/>
            <a:ext cx="388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EE – Emotional Expression&lt;</a:t>
            </a:r>
            <a:r>
              <a:rPr lang="en-US" dirty="0" err="1" smtClean="0"/>
              <a:t>t,</a:t>
            </a:r>
            <a:r>
              <a:rPr lang="en-US" dirty="0" err="1"/>
              <a:t>i</a:t>
            </a:r>
            <a:r>
              <a:rPr lang="en-US" dirty="0" err="1" smtClean="0"/>
              <a:t>,o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40501" y="2985124"/>
            <a:ext cx="0" cy="507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357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52021"/>
            <a:ext cx="7662864" cy="336946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dirty="0" smtClean="0"/>
              <a:t>Emotion 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EE (Emotional Expression)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 Mood 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Relationship</a:t>
            </a:r>
          </a:p>
        </p:txBody>
      </p:sp>
    </p:spTree>
    <p:extLst>
      <p:ext uri="{BB962C8B-B14F-4D97-AF65-F5344CB8AC3E}">
        <p14:creationId xmlns:p14="http://schemas.microsoft.com/office/powerpoint/2010/main" val="426754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66621" y="406186"/>
            <a:ext cx="8229600" cy="1143000"/>
          </a:xfrm>
        </p:spPr>
        <p:txBody>
          <a:bodyPr/>
          <a:lstStyle/>
          <a:p>
            <a:r>
              <a:rPr lang="en-US" dirty="0" smtClean="0"/>
              <a:t>Emotion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6836" y="2770094"/>
            <a:ext cx="7662864" cy="326716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dirty="0"/>
              <a:t>Emotion : &lt;</a:t>
            </a:r>
            <a:r>
              <a:rPr lang="en-US" sz="3600" dirty="0" err="1"/>
              <a:t>t,i</a:t>
            </a:r>
            <a:r>
              <a:rPr lang="en-US" sz="3600" dirty="0"/>
              <a:t>&gt; </a:t>
            </a:r>
          </a:p>
          <a:p>
            <a:pPr lvl="1">
              <a:buFont typeface="Wingdings" charset="2"/>
              <a:buChar char="v"/>
            </a:pPr>
            <a:r>
              <a:rPr lang="en-US" sz="3600" dirty="0"/>
              <a:t>t = type of </a:t>
            </a:r>
            <a:endParaRPr lang="en-US" sz="3600" dirty="0" smtClean="0"/>
          </a:p>
          <a:p>
            <a:pPr marL="349250" lvl="1" indent="0">
              <a:buNone/>
            </a:pPr>
            <a:r>
              <a:rPr lang="en-US" sz="3600" dirty="0"/>
              <a:t>	 </a:t>
            </a:r>
            <a:r>
              <a:rPr lang="en-US" sz="3600" dirty="0" smtClean="0"/>
              <a:t>   </a:t>
            </a:r>
            <a:r>
              <a:rPr lang="en-US" sz="3600" dirty="0" smtClean="0"/>
              <a:t>emotion</a:t>
            </a:r>
            <a:endParaRPr lang="en-US" sz="3600" dirty="0"/>
          </a:p>
          <a:p>
            <a:pPr lvl="1">
              <a:buFont typeface="Wingdings" charset="2"/>
              <a:buChar char="v"/>
            </a:pPr>
            <a:r>
              <a:rPr lang="en-US" sz="3600" dirty="0" err="1"/>
              <a:t>i</a:t>
            </a:r>
            <a:r>
              <a:rPr lang="en-US" sz="3600" dirty="0"/>
              <a:t> = </a:t>
            </a:r>
            <a:r>
              <a:rPr lang="en-US" sz="3600" dirty="0" smtClean="0"/>
              <a:t>intensity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476" y="0"/>
            <a:ext cx="5264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4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Emotional Expression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770094"/>
            <a:ext cx="8915052" cy="326716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dirty="0"/>
              <a:t>EE (Emotional Expression): &lt;t, </a:t>
            </a:r>
            <a:r>
              <a:rPr lang="en-US" sz="3600" dirty="0" err="1"/>
              <a:t>i</a:t>
            </a:r>
            <a:r>
              <a:rPr lang="en-US" sz="3600" dirty="0"/>
              <a:t> ,o&gt;</a:t>
            </a:r>
          </a:p>
          <a:p>
            <a:pPr lvl="1">
              <a:buFont typeface="Wingdings" charset="2"/>
              <a:buChar char="v"/>
            </a:pPr>
            <a:r>
              <a:rPr lang="en-US" sz="3600" dirty="0" smtClean="0"/>
              <a:t>t = type of emotion</a:t>
            </a:r>
          </a:p>
          <a:p>
            <a:pPr lvl="1">
              <a:buFont typeface="Wingdings" charset="2"/>
              <a:buChar char="v"/>
            </a:pPr>
            <a:r>
              <a:rPr lang="en-US" sz="3600" dirty="0" err="1" smtClean="0"/>
              <a:t>i</a:t>
            </a:r>
            <a:r>
              <a:rPr lang="en-US" sz="3600" dirty="0" smtClean="0"/>
              <a:t> = intensity</a:t>
            </a:r>
          </a:p>
          <a:p>
            <a:pPr lvl="1">
              <a:buFont typeface="Wingdings" charset="2"/>
              <a:buChar char="v"/>
            </a:pPr>
            <a:r>
              <a:rPr lang="en-US" sz="3600" dirty="0" smtClean="0"/>
              <a:t>o </a:t>
            </a:r>
            <a:r>
              <a:rPr lang="en-US" sz="3600" dirty="0"/>
              <a:t>= transmitter of the </a:t>
            </a:r>
            <a:r>
              <a:rPr lang="en-US" sz="3600" dirty="0" smtClean="0"/>
              <a:t>expression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3780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519421"/>
            <a:ext cx="7662864" cy="3730697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dirty="0"/>
              <a:t> Mood &lt;</a:t>
            </a:r>
            <a:r>
              <a:rPr lang="en-US" sz="3600" dirty="0" err="1"/>
              <a:t>l,h,s,f,a</a:t>
            </a:r>
            <a:r>
              <a:rPr lang="en-US" sz="3600" dirty="0"/>
              <a:t>&gt; - </a:t>
            </a:r>
            <a:endParaRPr lang="en-US" sz="3600" dirty="0" smtClean="0"/>
          </a:p>
          <a:p>
            <a:pPr lvl="1">
              <a:buFont typeface="Wingdings" charset="2"/>
              <a:buChar char="v"/>
            </a:pPr>
            <a:r>
              <a:rPr lang="en-US" sz="3400" dirty="0" smtClean="0"/>
              <a:t>l = love</a:t>
            </a:r>
          </a:p>
          <a:p>
            <a:pPr lvl="1">
              <a:buFont typeface="Wingdings" charset="2"/>
              <a:buChar char="v"/>
            </a:pPr>
            <a:r>
              <a:rPr lang="en-US" sz="3400" dirty="0" smtClean="0"/>
              <a:t>h = happiness</a:t>
            </a:r>
          </a:p>
          <a:p>
            <a:pPr lvl="1">
              <a:buFont typeface="Wingdings" charset="2"/>
              <a:buChar char="v"/>
            </a:pPr>
            <a:r>
              <a:rPr lang="en-US" sz="3400" dirty="0" smtClean="0"/>
              <a:t>s = sadness</a:t>
            </a:r>
          </a:p>
          <a:p>
            <a:pPr lvl="1">
              <a:buFont typeface="Wingdings" charset="2"/>
              <a:buChar char="v"/>
            </a:pPr>
            <a:r>
              <a:rPr lang="en-US" sz="3400" dirty="0" smtClean="0"/>
              <a:t>f = fear</a:t>
            </a:r>
          </a:p>
          <a:p>
            <a:pPr lvl="1">
              <a:buFont typeface="Wingdings" charset="2"/>
              <a:buChar char="v"/>
            </a:pPr>
            <a:r>
              <a:rPr lang="en-US" sz="3400" dirty="0" smtClean="0"/>
              <a:t>a = anger</a:t>
            </a:r>
          </a:p>
        </p:txBody>
      </p:sp>
    </p:spTree>
    <p:extLst>
      <p:ext uri="{BB962C8B-B14F-4D97-AF65-F5344CB8AC3E}">
        <p14:creationId xmlns:p14="http://schemas.microsoft.com/office/powerpoint/2010/main" val="3048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dirty="0"/>
              <a:t>Relationship &lt;o, d, </a:t>
            </a:r>
            <a:r>
              <a:rPr lang="en-US" sz="3600" dirty="0" err="1"/>
              <a:t>ri</a:t>
            </a:r>
            <a:r>
              <a:rPr lang="en-US" sz="3600" dirty="0"/>
              <a:t>, </a:t>
            </a:r>
            <a:r>
              <a:rPr lang="en-US" sz="3600" dirty="0" err="1"/>
              <a:t>rpd</a:t>
            </a:r>
            <a:r>
              <a:rPr lang="en-US" sz="3600" dirty="0"/>
              <a:t>&gt;</a:t>
            </a:r>
          </a:p>
          <a:p>
            <a:pPr lvl="1">
              <a:buFont typeface="Wingdings" charset="2"/>
              <a:buChar char="v"/>
            </a:pPr>
            <a:r>
              <a:rPr lang="en-US" sz="3600" dirty="0"/>
              <a:t>o = </a:t>
            </a:r>
            <a:r>
              <a:rPr lang="en-US" sz="3600" dirty="0" smtClean="0"/>
              <a:t>transmitter</a:t>
            </a:r>
          </a:p>
          <a:p>
            <a:pPr lvl="1">
              <a:buFont typeface="Wingdings" charset="2"/>
              <a:buChar char="v"/>
            </a:pPr>
            <a:r>
              <a:rPr lang="en-US" sz="3600" dirty="0" smtClean="0"/>
              <a:t> </a:t>
            </a:r>
            <a:r>
              <a:rPr lang="en-US" sz="3600" dirty="0"/>
              <a:t>d = target</a:t>
            </a:r>
          </a:p>
          <a:p>
            <a:pPr lvl="1">
              <a:buFont typeface="Wingdings" charset="2"/>
              <a:buChar char="v"/>
            </a:pPr>
            <a:r>
              <a:rPr lang="en-US" sz="3600" dirty="0" err="1" smtClean="0"/>
              <a:t>ri</a:t>
            </a:r>
            <a:r>
              <a:rPr lang="en-US" sz="3600" dirty="0" smtClean="0"/>
              <a:t> </a:t>
            </a:r>
            <a:r>
              <a:rPr lang="en-US" sz="3600" dirty="0"/>
              <a:t>= relationship intimacy</a:t>
            </a:r>
          </a:p>
          <a:p>
            <a:pPr lvl="1">
              <a:buFont typeface="Wingdings" charset="2"/>
              <a:buChar char="v"/>
            </a:pPr>
            <a:r>
              <a:rPr lang="en-US" sz="3600" dirty="0" err="1" smtClean="0"/>
              <a:t>rpd</a:t>
            </a:r>
            <a:r>
              <a:rPr lang="en-US" sz="3600" dirty="0" smtClean="0"/>
              <a:t> </a:t>
            </a:r>
            <a:r>
              <a:rPr lang="en-US" sz="3600" dirty="0"/>
              <a:t>= power </a:t>
            </a:r>
            <a:r>
              <a:rPr lang="en-US" sz="3600" dirty="0" smtClean="0"/>
              <a:t>difference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62355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64596" y="3492949"/>
            <a:ext cx="2487203" cy="2275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Contagion Filter</a:t>
            </a:r>
            <a:endParaRPr lang="en-US" sz="2400" dirty="0"/>
          </a:p>
          <a:p>
            <a:r>
              <a:rPr lang="en-US" dirty="0" smtClean="0"/>
              <a:t>If </a:t>
            </a:r>
            <a:r>
              <a:rPr lang="en-US" dirty="0" err="1" smtClean="0"/>
              <a:t>Suscept</a:t>
            </a:r>
            <a:r>
              <a:rPr lang="en-US" dirty="0" smtClean="0"/>
              <a:t>(</a:t>
            </a:r>
            <a:r>
              <a:rPr lang="en-US" dirty="0" err="1" smtClean="0"/>
              <a:t>EE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</a:p>
          <a:p>
            <a:r>
              <a:rPr lang="en-US" dirty="0" smtClean="0"/>
              <a:t>	Emotion&lt;</a:t>
            </a:r>
            <a:r>
              <a:rPr lang="en-US" dirty="0" err="1" smtClean="0"/>
              <a:t>EE</a:t>
            </a:r>
            <a:r>
              <a:rPr lang="en-US" baseline="-25000" dirty="0" err="1" smtClean="0"/>
              <a:t>t</a:t>
            </a:r>
            <a:r>
              <a:rPr lang="en-US" dirty="0" smtClean="0"/>
              <a:t>,</a:t>
            </a:r>
          </a:p>
          <a:p>
            <a:r>
              <a:rPr lang="en-US" dirty="0" smtClean="0"/>
              <a:t>	Influence(</a:t>
            </a:r>
            <a:r>
              <a:rPr lang="en-US" dirty="0" err="1" smtClean="0"/>
              <a:t>EE</a:t>
            </a:r>
            <a:r>
              <a:rPr lang="en-US" baseline="-25000" dirty="0" err="1" smtClean="0"/>
              <a:t>i</a:t>
            </a:r>
            <a:r>
              <a:rPr lang="en-US" dirty="0" smtClean="0"/>
              <a:t>)&gt;</a:t>
            </a:r>
          </a:p>
          <a:p>
            <a:r>
              <a:rPr lang="en-US" dirty="0" smtClean="0"/>
              <a:t>Else</a:t>
            </a:r>
          </a:p>
          <a:p>
            <a:r>
              <a:rPr lang="en-US" dirty="0"/>
              <a:t>	</a:t>
            </a:r>
            <a:r>
              <a:rPr lang="en-US" dirty="0" smtClean="0"/>
              <a:t>no emotion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56994" y="3492949"/>
            <a:ext cx="2487203" cy="2275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Mood Updater</a:t>
            </a:r>
            <a:endParaRPr lang="en-US" sz="2400" dirty="0"/>
          </a:p>
          <a:p>
            <a:r>
              <a:rPr lang="en-US" dirty="0" smtClean="0"/>
              <a:t>For all Emotion E in Current Mood</a:t>
            </a:r>
          </a:p>
          <a:p>
            <a:r>
              <a:rPr lang="en-US" dirty="0"/>
              <a:t>	</a:t>
            </a:r>
            <a:r>
              <a:rPr lang="en-US" dirty="0" smtClean="0"/>
              <a:t>Update(E,ER)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6181957" y="3486578"/>
            <a:ext cx="2944403" cy="2275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Emotion Expression Filter</a:t>
            </a:r>
            <a:endParaRPr lang="en-US" sz="2400" dirty="0"/>
          </a:p>
          <a:p>
            <a:r>
              <a:rPr lang="en-US" dirty="0" smtClean="0"/>
              <a:t>If rand(1) &lt; </a:t>
            </a:r>
            <a:r>
              <a:rPr lang="en-US" dirty="0" err="1" smtClean="0"/>
              <a:t>ExpressionProb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EmotionalExpression</a:t>
            </a:r>
            <a:r>
              <a:rPr lang="en-US" dirty="0" smtClean="0"/>
              <a:t> 	&lt;</a:t>
            </a:r>
            <a:r>
              <a:rPr lang="en-US" dirty="0" err="1" smtClean="0"/>
              <a:t>CE</a:t>
            </a:r>
            <a:r>
              <a:rPr lang="en-US" baseline="-25000" dirty="0" err="1" smtClean="0"/>
              <a:t>t</a:t>
            </a:r>
            <a:r>
              <a:rPr lang="en-US" dirty="0" err="1" smtClean="0"/>
              <a:t>,CE</a:t>
            </a:r>
            <a:r>
              <a:rPr lang="en-US" baseline="-25000" dirty="0" err="1" smtClean="0"/>
              <a:t>i</a:t>
            </a:r>
            <a:r>
              <a:rPr lang="en-US" dirty="0" err="1" smtClean="0"/>
              <a:t>,Self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Else</a:t>
            </a:r>
          </a:p>
          <a:p>
            <a:r>
              <a:rPr lang="en-US" dirty="0"/>
              <a:t>	</a:t>
            </a:r>
            <a:r>
              <a:rPr lang="en-US" dirty="0" smtClean="0"/>
              <a:t>no expression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cxnSp>
        <p:nvCxnSpPr>
          <p:cNvPr id="20" name="Elbow Connector 19"/>
          <p:cNvCxnSpPr/>
          <p:nvPr/>
        </p:nvCxnSpPr>
        <p:spPr>
          <a:xfrm>
            <a:off x="1517018" y="5768659"/>
            <a:ext cx="2152048" cy="44102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669066" y="5768659"/>
            <a:ext cx="0" cy="441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>
            <a:off x="4509416" y="5768659"/>
            <a:ext cx="2152048" cy="44102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661464" y="5768659"/>
            <a:ext cx="0" cy="441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640501" y="6297894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 - </a:t>
            </a:r>
            <a:r>
              <a:rPr lang="en-US" dirty="0" err="1" smtClean="0"/>
              <a:t>ReceivedEmotion</a:t>
            </a:r>
            <a:r>
              <a:rPr lang="en-US" dirty="0" smtClean="0"/>
              <a:t>&lt;</a:t>
            </a:r>
            <a:r>
              <a:rPr lang="en-US" dirty="0" err="1" smtClean="0"/>
              <a:t>t,i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15126" y="6273884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E -</a:t>
            </a:r>
            <a:r>
              <a:rPr lang="en-US" dirty="0"/>
              <a:t> </a:t>
            </a:r>
            <a:r>
              <a:rPr lang="en-US" dirty="0" err="1" smtClean="0"/>
              <a:t>CurrentEmotion</a:t>
            </a:r>
            <a:r>
              <a:rPr lang="en-US" dirty="0" smtClean="0"/>
              <a:t>&lt;</a:t>
            </a:r>
            <a:r>
              <a:rPr lang="en-US" dirty="0" err="1" smtClean="0"/>
              <a:t>t,i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660571" y="3045550"/>
            <a:ext cx="0" cy="4410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638366" y="2615792"/>
            <a:ext cx="388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EE – Emotional Expression&lt;</a:t>
            </a:r>
            <a:r>
              <a:rPr lang="en-US" dirty="0" err="1" smtClean="0"/>
              <a:t>t,</a:t>
            </a:r>
            <a:r>
              <a:rPr lang="en-US" dirty="0" err="1"/>
              <a:t>i</a:t>
            </a:r>
            <a:r>
              <a:rPr lang="en-US" dirty="0" err="1" smtClean="0"/>
              <a:t>,o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4596" y="2615792"/>
            <a:ext cx="388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EE – Emotional Expression&lt;</a:t>
            </a:r>
            <a:r>
              <a:rPr lang="en-US" dirty="0" err="1" smtClean="0"/>
              <a:t>t,</a:t>
            </a:r>
            <a:r>
              <a:rPr lang="en-US" dirty="0" err="1"/>
              <a:t>i</a:t>
            </a:r>
            <a:r>
              <a:rPr lang="en-US" dirty="0" err="1" smtClean="0"/>
              <a:t>,o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640501" y="2985124"/>
            <a:ext cx="0" cy="5078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07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Emotional Expression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962" y="2218598"/>
            <a:ext cx="9027037" cy="326716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2800" dirty="0" smtClean="0"/>
              <a:t>Determines whether the character will express its mood or not</a:t>
            </a:r>
          </a:p>
          <a:p>
            <a:pPr>
              <a:buFont typeface="Wingdings" charset="2"/>
              <a:buChar char="v"/>
            </a:pPr>
            <a:r>
              <a:rPr lang="en-US" sz="2800" dirty="0" smtClean="0"/>
              <a:t>Higher power position results in more expressiveness</a:t>
            </a:r>
          </a:p>
          <a:p>
            <a:pPr>
              <a:buFont typeface="Wingdings" charset="2"/>
              <a:buChar char="v"/>
            </a:pPr>
            <a:r>
              <a:rPr lang="en-US" sz="2800" dirty="0" smtClean="0"/>
              <a:t>Higher extroversion results in more expressiveness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657289" y="4636480"/>
            <a:ext cx="2944403" cy="2275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Emotion Expression Filter</a:t>
            </a:r>
            <a:endParaRPr lang="en-US" sz="2400" dirty="0"/>
          </a:p>
          <a:p>
            <a:r>
              <a:rPr lang="en-US" dirty="0" smtClean="0"/>
              <a:t>If rand(1) &lt; </a:t>
            </a:r>
            <a:r>
              <a:rPr lang="en-US" dirty="0" err="1" smtClean="0"/>
              <a:t>ExpressionProb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EmotionalExpression</a:t>
            </a:r>
            <a:r>
              <a:rPr lang="en-US" dirty="0" smtClean="0"/>
              <a:t> 	&lt;</a:t>
            </a:r>
            <a:r>
              <a:rPr lang="en-US" dirty="0" err="1" smtClean="0"/>
              <a:t>CE</a:t>
            </a:r>
            <a:r>
              <a:rPr lang="en-US" baseline="-25000" dirty="0" err="1" smtClean="0"/>
              <a:t>t</a:t>
            </a:r>
            <a:r>
              <a:rPr lang="en-US" dirty="0" err="1" smtClean="0"/>
              <a:t>,CE</a:t>
            </a:r>
            <a:r>
              <a:rPr lang="en-US" baseline="-25000" dirty="0" err="1" smtClean="0"/>
              <a:t>i</a:t>
            </a:r>
            <a:r>
              <a:rPr lang="en-US" dirty="0" err="1" smtClean="0"/>
              <a:t>,Self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Else</a:t>
            </a:r>
          </a:p>
          <a:p>
            <a:r>
              <a:rPr lang="en-US" dirty="0"/>
              <a:t>	</a:t>
            </a:r>
            <a:r>
              <a:rPr lang="en-US" dirty="0" smtClean="0"/>
              <a:t>no expression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cxnSp>
        <p:nvCxnSpPr>
          <p:cNvPr id="5" name="Straight Arrow Connector 4"/>
          <p:cNvCxnSpPr>
            <a:stCxn id="4" idx="3"/>
          </p:cNvCxnSpPr>
          <p:nvPr/>
        </p:nvCxnSpPr>
        <p:spPr>
          <a:xfrm>
            <a:off x="5601692" y="5774335"/>
            <a:ext cx="6641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68528" y="5323062"/>
            <a:ext cx="388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EE – Emotional Expression&lt;</a:t>
            </a:r>
            <a:r>
              <a:rPr lang="en-US" dirty="0" err="1" smtClean="0"/>
              <a:t>t,</a:t>
            </a:r>
            <a:r>
              <a:rPr lang="en-US" dirty="0" err="1"/>
              <a:t>i</a:t>
            </a:r>
            <a:r>
              <a:rPr lang="en-US" dirty="0" err="1" smtClean="0"/>
              <a:t>,o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-80865" y="5138396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E -</a:t>
            </a:r>
            <a:r>
              <a:rPr lang="en-US" dirty="0"/>
              <a:t> </a:t>
            </a:r>
            <a:r>
              <a:rPr lang="en-US" dirty="0" err="1" smtClean="0"/>
              <a:t>CurrentEmotion</a:t>
            </a:r>
            <a:r>
              <a:rPr lang="en-US" dirty="0" smtClean="0"/>
              <a:t>&lt;</a:t>
            </a:r>
            <a:r>
              <a:rPr lang="en-US" dirty="0" err="1" smtClean="0"/>
              <a:t>t,i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60895" y="5703242"/>
            <a:ext cx="66418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778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Contagion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36126"/>
            <a:ext cx="9144000" cy="326716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2800" dirty="0" smtClean="0"/>
              <a:t>Decides if the agent is affected by the received </a:t>
            </a:r>
            <a:r>
              <a:rPr lang="en-US" sz="2800" dirty="0" smtClean="0"/>
              <a:t>expression</a:t>
            </a:r>
          </a:p>
          <a:p>
            <a:pPr>
              <a:buFont typeface="Wingdings" charset="2"/>
              <a:buChar char="v"/>
            </a:pPr>
            <a:r>
              <a:rPr lang="en-US" sz="2800" dirty="0" smtClean="0"/>
              <a:t>Influenced by susceptibility, intimacy, and power difference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138544" y="4012233"/>
            <a:ext cx="2487203" cy="2275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Contagion Filter</a:t>
            </a:r>
            <a:endParaRPr lang="en-US" sz="2400" dirty="0"/>
          </a:p>
          <a:p>
            <a:r>
              <a:rPr lang="en-US" dirty="0" smtClean="0"/>
              <a:t>If </a:t>
            </a:r>
            <a:r>
              <a:rPr lang="en-US" dirty="0" err="1" smtClean="0"/>
              <a:t>Suscept</a:t>
            </a:r>
            <a:r>
              <a:rPr lang="en-US" dirty="0" smtClean="0"/>
              <a:t>(</a:t>
            </a:r>
            <a:r>
              <a:rPr lang="en-US" dirty="0" err="1" smtClean="0"/>
              <a:t>EE</a:t>
            </a:r>
            <a:r>
              <a:rPr lang="en-US" baseline="-25000" dirty="0" err="1" smtClean="0"/>
              <a:t>t</a:t>
            </a:r>
            <a:r>
              <a:rPr lang="en-US" dirty="0" smtClean="0"/>
              <a:t>)</a:t>
            </a:r>
          </a:p>
          <a:p>
            <a:r>
              <a:rPr lang="en-US" dirty="0" smtClean="0"/>
              <a:t>	Emotion&lt;</a:t>
            </a:r>
            <a:r>
              <a:rPr lang="en-US" dirty="0" err="1" smtClean="0"/>
              <a:t>EE</a:t>
            </a:r>
            <a:r>
              <a:rPr lang="en-US" baseline="-25000" dirty="0" err="1" smtClean="0"/>
              <a:t>t</a:t>
            </a:r>
            <a:r>
              <a:rPr lang="en-US" dirty="0" smtClean="0"/>
              <a:t>,</a:t>
            </a:r>
          </a:p>
          <a:p>
            <a:r>
              <a:rPr lang="en-US" dirty="0" smtClean="0"/>
              <a:t>	Influence(</a:t>
            </a:r>
            <a:r>
              <a:rPr lang="en-US" dirty="0" err="1" smtClean="0"/>
              <a:t>EE</a:t>
            </a:r>
            <a:r>
              <a:rPr lang="en-US" baseline="-25000" dirty="0" err="1" smtClean="0"/>
              <a:t>i</a:t>
            </a:r>
            <a:r>
              <a:rPr lang="en-US" dirty="0" smtClean="0"/>
              <a:t>)&gt;</a:t>
            </a:r>
          </a:p>
          <a:p>
            <a:r>
              <a:rPr lang="en-US" dirty="0" smtClean="0"/>
              <a:t>Else</a:t>
            </a:r>
          </a:p>
          <a:p>
            <a:r>
              <a:rPr lang="en-US" dirty="0"/>
              <a:t>	</a:t>
            </a:r>
            <a:r>
              <a:rPr lang="en-US" dirty="0" smtClean="0"/>
              <a:t>no emotion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3599" y="4960974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 - </a:t>
            </a:r>
            <a:r>
              <a:rPr lang="en-US" dirty="0" err="1" smtClean="0"/>
              <a:t>ReceivedEmotion</a:t>
            </a:r>
            <a:r>
              <a:rPr lang="en-US" dirty="0" smtClean="0"/>
              <a:t>&lt;</a:t>
            </a:r>
            <a:r>
              <a:rPr lang="en-US" dirty="0" err="1" smtClean="0"/>
              <a:t>t,i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601692" y="5440104"/>
            <a:ext cx="78114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6288124"/>
            <a:ext cx="388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EE – Emotional Expression&lt;</a:t>
            </a:r>
            <a:r>
              <a:rPr lang="en-US" dirty="0" err="1" smtClean="0"/>
              <a:t>t,</a:t>
            </a:r>
            <a:r>
              <a:rPr lang="en-US" dirty="0" err="1"/>
              <a:t>i</a:t>
            </a:r>
            <a:r>
              <a:rPr lang="en-US" dirty="0" err="1" smtClean="0"/>
              <a:t>,o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195075" y="6282080"/>
            <a:ext cx="78114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76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Mood Updater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552838"/>
            <a:ext cx="9144000" cy="326716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2800" dirty="0" smtClean="0"/>
              <a:t>Combines the received emotion, the current mood, and the natural emotional status to calculate the next current mood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3106613" y="3927448"/>
            <a:ext cx="2487203" cy="22757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smtClean="0"/>
              <a:t>Mood Updater</a:t>
            </a:r>
            <a:endParaRPr lang="en-US" sz="2400" dirty="0"/>
          </a:p>
          <a:p>
            <a:r>
              <a:rPr lang="en-US" dirty="0" smtClean="0"/>
              <a:t>For all Emotion E in Current Mood</a:t>
            </a:r>
          </a:p>
          <a:p>
            <a:r>
              <a:rPr lang="en-US" dirty="0"/>
              <a:t>	</a:t>
            </a:r>
            <a:r>
              <a:rPr lang="en-US" dirty="0" smtClean="0"/>
              <a:t>Update(E,ER)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00508" y="4496200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 - </a:t>
            </a:r>
            <a:r>
              <a:rPr lang="en-US" dirty="0" err="1" smtClean="0"/>
              <a:t>ReceivedEmotion</a:t>
            </a:r>
            <a:r>
              <a:rPr lang="en-US" dirty="0" smtClean="0"/>
              <a:t>&lt;</a:t>
            </a:r>
            <a:r>
              <a:rPr lang="en-US" dirty="0" err="1" smtClean="0"/>
              <a:t>t,i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258631" y="5020755"/>
            <a:ext cx="78114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21892" y="5020756"/>
            <a:ext cx="342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E -</a:t>
            </a:r>
            <a:r>
              <a:rPr lang="en-US" dirty="0"/>
              <a:t> </a:t>
            </a:r>
            <a:r>
              <a:rPr lang="en-US" dirty="0" err="1" smtClean="0"/>
              <a:t>CurrentEmotion</a:t>
            </a:r>
            <a:r>
              <a:rPr lang="en-US" dirty="0" smtClean="0"/>
              <a:t>&lt;</a:t>
            </a:r>
            <a:r>
              <a:rPr lang="en-US" dirty="0" err="1" smtClean="0"/>
              <a:t>t,i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593816" y="5524098"/>
            <a:ext cx="78114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976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229" y="2267070"/>
            <a:ext cx="7947025" cy="416687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dirty="0" smtClean="0"/>
              <a:t>The Problem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Related Work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Introduction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How It Works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Experiment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Future Work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Conclusion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  <a:p>
            <a:pPr lvl="1">
              <a:buFont typeface="Wingdings" charset="2"/>
              <a:buChar char="v"/>
            </a:pPr>
            <a:endParaRPr lang="en-US" dirty="0" smtClean="0"/>
          </a:p>
          <a:p>
            <a:pPr lvl="1">
              <a:buFont typeface="Wingdings" charset="2"/>
              <a:buChar char="v"/>
            </a:pPr>
            <a:endParaRPr lang="en-US" dirty="0" smtClean="0"/>
          </a:p>
          <a:p>
            <a:pPr>
              <a:buFont typeface="Wingdings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966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Description</a:t>
            </a:r>
            <a:endParaRPr lang="en-US" dirty="0"/>
          </a:p>
        </p:txBody>
      </p:sp>
      <p:pic>
        <p:nvPicPr>
          <p:cNvPr id="4" name="Picture 3" descr="Screen Shot 2015-08-06 at 1.51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73" y="1998710"/>
            <a:ext cx="4195070" cy="48592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67573" y="3422385"/>
            <a:ext cx="119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Joe</a:t>
            </a:r>
            <a:endParaRPr 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6820222" y="2639803"/>
            <a:ext cx="1199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Ben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-70559" y="3124371"/>
            <a:ext cx="2490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Ace</a:t>
            </a:r>
          </a:p>
          <a:p>
            <a:pPr algn="ctr"/>
            <a:r>
              <a:rPr lang="en-US" sz="4000" dirty="0" smtClean="0"/>
              <a:t>(Control)</a:t>
            </a:r>
            <a:endParaRPr lang="en-US" sz="40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792544" y="3193050"/>
            <a:ext cx="3027678" cy="10761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4515773" y="3933978"/>
            <a:ext cx="2751800" cy="8820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305341" y="4467337"/>
            <a:ext cx="1340620" cy="3486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Donut 25"/>
          <p:cNvSpPr/>
          <p:nvPr/>
        </p:nvSpPr>
        <p:spPr>
          <a:xfrm>
            <a:off x="6623208" y="2369550"/>
            <a:ext cx="1843867" cy="2105669"/>
          </a:xfrm>
          <a:prstGeom prst="donut">
            <a:avLst>
              <a:gd name="adj" fmla="val 55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53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490" y="3332814"/>
            <a:ext cx="3925180" cy="27044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 Qualities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93" y="2770094"/>
            <a:ext cx="7662864" cy="3267169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v"/>
            </a:pPr>
            <a:r>
              <a:rPr lang="en-US" sz="4000" dirty="0" smtClean="0"/>
              <a:t>3 Possible Actions</a:t>
            </a:r>
          </a:p>
          <a:p>
            <a:pPr lvl="1">
              <a:buFont typeface="Wingdings" charset="2"/>
              <a:buChar char="v"/>
            </a:pPr>
            <a:r>
              <a:rPr lang="en-US" sz="4000" dirty="0" smtClean="0"/>
              <a:t>Open Treasure Chests</a:t>
            </a:r>
          </a:p>
          <a:p>
            <a:pPr lvl="1">
              <a:buFont typeface="Wingdings" charset="2"/>
              <a:buChar char="v"/>
            </a:pPr>
            <a:r>
              <a:rPr lang="en-US" sz="4000" dirty="0" smtClean="0"/>
              <a:t>Talk to </a:t>
            </a:r>
            <a:r>
              <a:rPr lang="en-US" sz="4000" dirty="0" smtClean="0"/>
              <a:t>NPC</a:t>
            </a:r>
            <a:endParaRPr lang="en-US" sz="4000" dirty="0" smtClean="0"/>
          </a:p>
          <a:p>
            <a:pPr lvl="1">
              <a:buFont typeface="Wingdings" charset="2"/>
              <a:buChar char="v"/>
            </a:pPr>
            <a:r>
              <a:rPr lang="en-US" sz="4000" dirty="0" smtClean="0"/>
              <a:t>Use different attacks</a:t>
            </a:r>
          </a:p>
          <a:p>
            <a:pPr marL="349250" lvl="1" indent="0">
              <a:buNone/>
            </a:pPr>
            <a:r>
              <a:rPr lang="en-US" sz="4000" dirty="0"/>
              <a:t> </a:t>
            </a:r>
            <a:r>
              <a:rPr lang="en-US" sz="4000" dirty="0" smtClean="0"/>
              <a:t>  </a:t>
            </a:r>
            <a:r>
              <a:rPr lang="en-US" sz="4000" dirty="0" smtClean="0"/>
              <a:t>when </a:t>
            </a:r>
            <a:r>
              <a:rPr lang="en-US" sz="4000" dirty="0" smtClean="0"/>
              <a:t>fighting monsters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649" y="1204728"/>
            <a:ext cx="2289618" cy="228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7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Changing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dirty="0" smtClean="0"/>
              <a:t>Health Points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Attack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Defense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Modifiers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511" y="3467666"/>
            <a:ext cx="5887781" cy="120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6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Emotion with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28212"/>
            <a:ext cx="7662864" cy="3267169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v"/>
            </a:pPr>
            <a:r>
              <a:rPr lang="en-US" sz="3600" dirty="0" smtClean="0"/>
              <a:t>Happiness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Sadness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Love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Anger</a:t>
            </a:r>
            <a:endParaRPr lang="en-US" sz="3600" dirty="0" smtClean="0"/>
          </a:p>
          <a:p>
            <a:pPr>
              <a:buFont typeface="Wingdings" charset="2"/>
              <a:buChar char="v"/>
            </a:pPr>
            <a:r>
              <a:rPr lang="en-US" sz="3600" dirty="0" smtClean="0"/>
              <a:t>Fear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31974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 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536126"/>
            <a:ext cx="7662864" cy="3267169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v"/>
            </a:pPr>
            <a:r>
              <a:rPr lang="en-US" sz="4000" dirty="0" smtClean="0"/>
              <a:t>Participants have no prior knowledge</a:t>
            </a:r>
          </a:p>
          <a:p>
            <a:pPr>
              <a:buFont typeface="Wingdings" charset="2"/>
              <a:buChar char="v"/>
            </a:pPr>
            <a:r>
              <a:rPr lang="en-US" sz="4000" dirty="0" smtClean="0"/>
              <a:t>12 item Doherty Emotion Contagion Scale for Ace and Ben</a:t>
            </a:r>
          </a:p>
        </p:txBody>
      </p:sp>
      <p:sp>
        <p:nvSpPr>
          <p:cNvPr id="4" name="Rectangle 3"/>
          <p:cNvSpPr/>
          <p:nvPr/>
        </p:nvSpPr>
        <p:spPr>
          <a:xfrm>
            <a:off x="5173524" y="544997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4.	</a:t>
            </a:r>
            <a:r>
              <a:rPr lang="en-US" i="1" dirty="0" smtClean="0"/>
              <a:t>Always</a:t>
            </a:r>
            <a:r>
              <a:rPr lang="en-US" dirty="0"/>
              <a:t>	= Always true for </a:t>
            </a:r>
            <a:r>
              <a:rPr lang="en-US" dirty="0" smtClean="0"/>
              <a:t>me</a:t>
            </a:r>
            <a:endParaRPr lang="en-US" dirty="0"/>
          </a:p>
          <a:p>
            <a:r>
              <a:rPr lang="en-US" i="1" dirty="0" smtClean="0"/>
              <a:t>3.	Often</a:t>
            </a:r>
            <a:r>
              <a:rPr lang="en-US" dirty="0"/>
              <a:t>	=	Often true for me.</a:t>
            </a:r>
          </a:p>
          <a:p>
            <a:r>
              <a:rPr lang="en-US" i="1" dirty="0" smtClean="0"/>
              <a:t>2.	Rarely</a:t>
            </a:r>
            <a:r>
              <a:rPr lang="en-US" dirty="0"/>
              <a:t>	=	Rarely true for me.</a:t>
            </a:r>
          </a:p>
          <a:p>
            <a:r>
              <a:rPr lang="en-US" dirty="0" smtClean="0"/>
              <a:t>1</a:t>
            </a:r>
            <a:r>
              <a:rPr lang="en-US" dirty="0"/>
              <a:t>.	</a:t>
            </a:r>
            <a:r>
              <a:rPr lang="en-US" i="1" dirty="0"/>
              <a:t>Never</a:t>
            </a:r>
            <a:r>
              <a:rPr lang="en-US" dirty="0"/>
              <a:t>	=	Never true for me.</a:t>
            </a:r>
          </a:p>
        </p:txBody>
      </p:sp>
    </p:spTree>
    <p:extLst>
      <p:ext uri="{BB962C8B-B14F-4D97-AF65-F5344CB8AC3E}">
        <p14:creationId xmlns:p14="http://schemas.microsoft.com/office/powerpoint/2010/main" val="4220077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Doherty Emotion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11777"/>
            <a:ext cx="9144000" cy="434679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1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   If </a:t>
            </a:r>
            <a:r>
              <a:rPr lang="en-US" dirty="0"/>
              <a:t>someone I’m talking with begins to cry, I get teary-eyed.</a:t>
            </a:r>
          </a:p>
          <a:p>
            <a:pPr marL="0" indent="0">
              <a:buNone/>
            </a:pPr>
            <a:r>
              <a:rPr lang="en-US" dirty="0" smtClean="0"/>
              <a:t>2</a:t>
            </a:r>
            <a:r>
              <a:rPr lang="en-US" dirty="0"/>
              <a:t>.    Being with a happy person picks me up when I’m feeling down.</a:t>
            </a:r>
          </a:p>
          <a:p>
            <a:pPr marL="0" indent="0">
              <a:buNone/>
            </a:pPr>
            <a:r>
              <a:rPr lang="en-US" dirty="0"/>
              <a:t>3.    When someone smiles warmly at me, I smile back and feel warm inside.</a:t>
            </a:r>
          </a:p>
          <a:p>
            <a:pPr marL="0" indent="0">
              <a:buNone/>
            </a:pPr>
            <a:r>
              <a:rPr lang="en-US" dirty="0"/>
              <a:t>4.    I get filled with sorrow when people talk about the death of their loved ones.</a:t>
            </a:r>
          </a:p>
          <a:p>
            <a:pPr marL="0" indent="0">
              <a:buNone/>
            </a:pPr>
            <a:r>
              <a:rPr lang="en-US" dirty="0"/>
              <a:t>5.    I clench my jaws and my shoulders get tight when I see the angry faces on the news.</a:t>
            </a:r>
          </a:p>
          <a:p>
            <a:pPr marL="0" indent="0">
              <a:buNone/>
            </a:pPr>
            <a:r>
              <a:rPr lang="en-US" dirty="0" smtClean="0"/>
              <a:t>6.    When </a:t>
            </a:r>
            <a:r>
              <a:rPr lang="en-US" dirty="0"/>
              <a:t>I look into the eyes of the one I love, my mind is filled with thoughts of romance.</a:t>
            </a:r>
          </a:p>
          <a:p>
            <a:pPr marL="457200" indent="-457200">
              <a:buAutoNum type="arabicPeriod" startAt="6"/>
            </a:pPr>
            <a:endParaRPr lang="en-US" dirty="0"/>
          </a:p>
        </p:txBody>
      </p:sp>
      <p:pic>
        <p:nvPicPr>
          <p:cNvPr id="4" name="Picture 3" descr="Screen Shot 2015-08-06 at 1.51.2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9" t="45551" r="49257" b="28329"/>
          <a:stretch/>
        </p:blipFill>
        <p:spPr>
          <a:xfrm>
            <a:off x="7051198" y="1605125"/>
            <a:ext cx="1821281" cy="126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68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811"/>
            <a:ext cx="320207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Shot 2015-08-06 at 4.32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8" t="31581" r="11924" b="35084"/>
          <a:stretch/>
        </p:blipFill>
        <p:spPr>
          <a:xfrm>
            <a:off x="0" y="1063269"/>
            <a:ext cx="9144000" cy="579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14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5811"/>
            <a:ext cx="3202071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1035958" y="28075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 descr="Screen Shot 2015-08-06 at 2.33.5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r="879"/>
          <a:stretch/>
        </p:blipFill>
        <p:spPr>
          <a:xfrm>
            <a:off x="-1023" y="1137189"/>
            <a:ext cx="9145023" cy="572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4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3600" dirty="0" smtClean="0"/>
              <a:t>Further tests to see if emotion contagion can be observed by </a:t>
            </a:r>
            <a:r>
              <a:rPr lang="en-US" sz="3600" dirty="0" smtClean="0"/>
              <a:t>users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242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569550"/>
            <a:ext cx="7662864" cy="326716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sz="2800" dirty="0" smtClean="0"/>
              <a:t>This is a basic model for Emotional Contagion in respect to relationships between characters and their different personalities</a:t>
            </a:r>
          </a:p>
          <a:p>
            <a:pPr>
              <a:buFont typeface="Wingdings" charset="2"/>
              <a:buChar char="v"/>
            </a:pPr>
            <a:r>
              <a:rPr lang="en-US" sz="2800" dirty="0" smtClean="0"/>
              <a:t>Users are able to recognize the emotional contagion for Happiness, Sadness, and Love</a:t>
            </a:r>
          </a:p>
          <a:p>
            <a:pPr>
              <a:buFont typeface="Wingdings" charset="2"/>
              <a:buChar char="v"/>
            </a:pPr>
            <a:r>
              <a:rPr lang="en-US" sz="2800" dirty="0" smtClean="0"/>
              <a:t>Users rated Ben as more enjoyable and friendly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357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5213" y="2636401"/>
            <a:ext cx="7947025" cy="939869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v"/>
            </a:pPr>
            <a:r>
              <a:rPr lang="en-US" sz="2800" dirty="0" smtClean="0"/>
              <a:t>Characters in games could be more believable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41038" y="3709963"/>
            <a:ext cx="3826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How?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835450" y="4712655"/>
            <a:ext cx="564764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Giving Characters Emotion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9490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dirty="0"/>
              <a:t>R. Aylett, S. </a:t>
            </a:r>
            <a:r>
              <a:rPr lang="en-US" dirty="0" err="1"/>
              <a:t>Louchart</a:t>
            </a:r>
            <a:r>
              <a:rPr lang="en-US" dirty="0"/>
              <a:t>, J. Dias, A. </a:t>
            </a:r>
            <a:r>
              <a:rPr lang="en-US" dirty="0" err="1"/>
              <a:t>Paiva</a:t>
            </a:r>
            <a:r>
              <a:rPr lang="en-US" dirty="0"/>
              <a:t>, </a:t>
            </a:r>
            <a:r>
              <a:rPr lang="en-US" dirty="0" smtClean="0"/>
              <a:t>and M</a:t>
            </a:r>
            <a:r>
              <a:rPr lang="en-US" dirty="0"/>
              <a:t>. </a:t>
            </a:r>
            <a:r>
              <a:rPr lang="en-US" dirty="0" err="1"/>
              <a:t>Vala</a:t>
            </a:r>
            <a:r>
              <a:rPr lang="en-US" dirty="0"/>
              <a:t>. </a:t>
            </a:r>
            <a:r>
              <a:rPr lang="en-US" dirty="0" err="1"/>
              <a:t>FearNot</a:t>
            </a:r>
            <a:r>
              <a:rPr lang="en-US" dirty="0"/>
              <a:t>!-an experiment in </a:t>
            </a:r>
            <a:r>
              <a:rPr lang="en-US" dirty="0" smtClean="0"/>
              <a:t>emergent narrative</a:t>
            </a:r>
            <a:r>
              <a:rPr lang="en-US" dirty="0"/>
              <a:t>. </a:t>
            </a:r>
            <a:r>
              <a:rPr lang="en-US" i="1" dirty="0"/>
              <a:t>In Intelligent Virtual Agents</a:t>
            </a:r>
            <a:r>
              <a:rPr lang="en-US" dirty="0"/>
              <a:t>, </a:t>
            </a:r>
            <a:r>
              <a:rPr lang="en-US" dirty="0" smtClean="0"/>
              <a:t>pages </a:t>
            </a:r>
            <a:r>
              <a:rPr lang="de-DE" dirty="0" smtClean="0"/>
              <a:t>305</a:t>
            </a:r>
            <a:r>
              <a:rPr lang="de-DE" dirty="0"/>
              <a:t>-</a:t>
            </a:r>
            <a:r>
              <a:rPr lang="de-DE" dirty="0" smtClean="0"/>
              <a:t>316</a:t>
            </a:r>
            <a:r>
              <a:rPr lang="de-DE" dirty="0"/>
              <a:t>. Springer, 2005.</a:t>
            </a: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T</a:t>
            </a:r>
            <a:r>
              <a:rPr lang="en-US" dirty="0"/>
              <a:t>. </a:t>
            </a:r>
            <a:r>
              <a:rPr lang="en-US" dirty="0" err="1"/>
              <a:t>Bosse</a:t>
            </a:r>
            <a:r>
              <a:rPr lang="en-US" dirty="0"/>
              <a:t>, R. </a:t>
            </a:r>
            <a:r>
              <a:rPr lang="en-US" dirty="0" err="1"/>
              <a:t>Duell</a:t>
            </a:r>
            <a:r>
              <a:rPr lang="en-US" dirty="0"/>
              <a:t>, Z. </a:t>
            </a:r>
            <a:r>
              <a:rPr lang="en-US" dirty="0" err="1"/>
              <a:t>Memon</a:t>
            </a:r>
            <a:r>
              <a:rPr lang="en-US" dirty="0"/>
              <a:t>, J. </a:t>
            </a:r>
            <a:r>
              <a:rPr lang="en-US" dirty="0" err="1"/>
              <a:t>Treur</a:t>
            </a:r>
            <a:r>
              <a:rPr lang="en-US" dirty="0"/>
              <a:t>, </a:t>
            </a:r>
            <a:r>
              <a:rPr lang="en-US" dirty="0" smtClean="0"/>
              <a:t>and C</a:t>
            </a:r>
            <a:r>
              <a:rPr lang="en-US" dirty="0"/>
              <a:t>. van der </a:t>
            </a:r>
            <a:r>
              <a:rPr lang="en-US" dirty="0" err="1"/>
              <a:t>Wal</a:t>
            </a:r>
            <a:r>
              <a:rPr lang="en-US" dirty="0"/>
              <a:t>. A Multi-agent Model for </a:t>
            </a:r>
            <a:r>
              <a:rPr lang="en-US" dirty="0" smtClean="0"/>
              <a:t>Emotion Contagion </a:t>
            </a:r>
            <a:r>
              <a:rPr lang="en-US" dirty="0"/>
              <a:t>Spirals Integrated within a </a:t>
            </a:r>
            <a:r>
              <a:rPr lang="en-US" dirty="0" smtClean="0"/>
              <a:t>Supporting Ambient </a:t>
            </a:r>
            <a:r>
              <a:rPr lang="en-US" dirty="0"/>
              <a:t>Agent Model. </a:t>
            </a:r>
            <a:r>
              <a:rPr lang="en-US" i="1" dirty="0"/>
              <a:t>Principles of Practice </a:t>
            </a:r>
            <a:r>
              <a:rPr lang="en-US" i="1" dirty="0" smtClean="0"/>
              <a:t>in Multi</a:t>
            </a:r>
            <a:r>
              <a:rPr lang="en-US" i="1" dirty="0"/>
              <a:t>-Agent </a:t>
            </a:r>
            <a:r>
              <a:rPr lang="en-US" i="1" dirty="0" smtClean="0"/>
              <a:t>Systems</a:t>
            </a:r>
            <a:r>
              <a:rPr lang="en-US" dirty="0" smtClean="0"/>
              <a:t>, pages 48-67, 2009.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0473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(Expressive)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err="1" smtClean="0"/>
              <a:t>apd</a:t>
            </a:r>
            <a:r>
              <a:rPr lang="en-US" dirty="0" smtClean="0"/>
              <a:t> = sum of all relationships </a:t>
            </a:r>
            <a:r>
              <a:rPr lang="en-US" dirty="0" err="1" smtClean="0"/>
              <a:t>pd</a:t>
            </a:r>
            <a:r>
              <a:rPr lang="en-US" dirty="0" smtClean="0"/>
              <a:t>/N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Biased </a:t>
            </a:r>
            <a:r>
              <a:rPr lang="en-US" dirty="0" err="1" smtClean="0"/>
              <a:t>Exp</a:t>
            </a:r>
            <a:r>
              <a:rPr lang="en-US" dirty="0" smtClean="0"/>
              <a:t> = </a:t>
            </a:r>
            <a:r>
              <a:rPr lang="en-US" dirty="0" err="1" smtClean="0"/>
              <a:t>ie</a:t>
            </a:r>
            <a:r>
              <a:rPr lang="en-US" dirty="0" smtClean="0"/>
              <a:t> + </a:t>
            </a:r>
            <a:r>
              <a:rPr lang="en-US" dirty="0" err="1" smtClean="0"/>
              <a:t>apd</a:t>
            </a:r>
            <a:r>
              <a:rPr lang="en-US" dirty="0" smtClean="0"/>
              <a:t>*(1-ie)*</a:t>
            </a:r>
            <a:r>
              <a:rPr lang="en-US" dirty="0" err="1" smtClean="0"/>
              <a:t>e_range</a:t>
            </a:r>
            <a:endParaRPr 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Expression </a:t>
            </a:r>
            <a:r>
              <a:rPr lang="en-US" dirty="0" err="1" smtClean="0"/>
              <a:t>Prob</a:t>
            </a:r>
            <a:r>
              <a:rPr lang="en-US" dirty="0" smtClean="0"/>
              <a:t> = </a:t>
            </a:r>
            <a:r>
              <a:rPr lang="en-US" dirty="0" err="1" smtClean="0"/>
              <a:t>BiasedExp</a:t>
            </a:r>
            <a:r>
              <a:rPr lang="en-US" dirty="0" smtClean="0"/>
              <a:t>, if </a:t>
            </a:r>
            <a:r>
              <a:rPr lang="en-US" dirty="0" err="1" smtClean="0"/>
              <a:t>BiasedExmp</a:t>
            </a:r>
            <a:r>
              <a:rPr lang="en-US" dirty="0" smtClean="0"/>
              <a:t> &gt;= 0		</a:t>
            </a:r>
            <a:r>
              <a:rPr lang="en-US" dirty="0"/>
              <a:t>	 </a:t>
            </a:r>
            <a:r>
              <a:rPr lang="en-US" dirty="0" smtClean="0"/>
              <a:t>       = 0 is </a:t>
            </a:r>
            <a:r>
              <a:rPr lang="en-US" dirty="0" err="1" smtClean="0"/>
              <a:t>BiasedExp</a:t>
            </a:r>
            <a:r>
              <a:rPr lang="en-US" dirty="0" smtClean="0"/>
              <a:t> &lt; 0</a:t>
            </a:r>
          </a:p>
          <a:p>
            <a:pPr>
              <a:buFont typeface="Wingdings" charset="2"/>
              <a:buChar char="v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18127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(Contagion)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err="1" smtClean="0"/>
              <a:t>Suscept</a:t>
            </a:r>
            <a:r>
              <a:rPr lang="en-US" dirty="0" smtClean="0"/>
              <a:t>(EE) = true if </a:t>
            </a:r>
            <a:r>
              <a:rPr lang="en-US" dirty="0" err="1" smtClean="0"/>
              <a:t>rnd</a:t>
            </a:r>
            <a:r>
              <a:rPr lang="en-US" dirty="0" smtClean="0"/>
              <a:t>(1) &lt;= ECS(EE)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= false if </a:t>
            </a:r>
            <a:r>
              <a:rPr lang="en-US" dirty="0" err="1" smtClean="0"/>
              <a:t>rnd</a:t>
            </a:r>
            <a:r>
              <a:rPr lang="en-US" dirty="0" smtClean="0"/>
              <a:t>(1) &gt; ECS(EE)</a:t>
            </a:r>
          </a:p>
          <a:p>
            <a:pPr>
              <a:buFont typeface="Wingdings" charset="2"/>
              <a:buChar char="v"/>
            </a:pPr>
            <a:r>
              <a:rPr lang="en-US" dirty="0" smtClean="0"/>
              <a:t>Influence(EE) = EE(1+i_range * </a:t>
            </a:r>
            <a:r>
              <a:rPr lang="en-US" dirty="0" err="1" smtClean="0"/>
              <a:t>ri</a:t>
            </a:r>
            <a:r>
              <a:rPr lang="en-US" dirty="0" smtClean="0"/>
              <a:t> + </a:t>
            </a:r>
            <a:r>
              <a:rPr lang="en-US" dirty="0" err="1" smtClean="0"/>
              <a:t>p_range</a:t>
            </a:r>
            <a:r>
              <a:rPr lang="en-US" dirty="0" smtClean="0"/>
              <a:t> * </a:t>
            </a:r>
            <a:r>
              <a:rPr lang="en-US" dirty="0" err="1" smtClean="0"/>
              <a:t>rpd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56224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Equations (Mood)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v"/>
            </a:pPr>
            <a:r>
              <a:rPr lang="en-US" dirty="0" smtClean="0"/>
              <a:t>For all Emotions E in Mood( l, h, s, f, a )</a:t>
            </a:r>
          </a:p>
          <a:p>
            <a:pPr lvl="1">
              <a:buFont typeface="Wingdings" charset="2"/>
              <a:buChar char="v"/>
            </a:pPr>
            <a:r>
              <a:rPr lang="en-US" dirty="0" err="1" smtClean="0"/>
              <a:t>Upd</a:t>
            </a:r>
            <a:r>
              <a:rPr lang="en-US" dirty="0" smtClean="0"/>
              <a:t>(E,ER) = (</a:t>
            </a:r>
            <a:r>
              <a:rPr lang="en-US" dirty="0" err="1" smtClean="0"/>
              <a:t>Ei</a:t>
            </a:r>
            <a:r>
              <a:rPr lang="en-US" dirty="0" smtClean="0"/>
              <a:t> = </a:t>
            </a:r>
            <a:r>
              <a:rPr lang="en-US" dirty="0" err="1" smtClean="0"/>
              <a:t>ei</a:t>
            </a:r>
            <a:r>
              <a:rPr lang="en-US" dirty="0" smtClean="0"/>
              <a:t> + ER)	if Et = </a:t>
            </a:r>
            <a:r>
              <a:rPr lang="en-US" dirty="0" err="1" smtClean="0"/>
              <a:t>Ert</a:t>
            </a:r>
            <a:r>
              <a:rPr lang="en-US" dirty="0" smtClean="0"/>
              <a:t>)</a:t>
            </a:r>
          </a:p>
          <a:p>
            <a:pPr marL="1035050" lvl="3" indent="0">
              <a:buNone/>
            </a:pPr>
            <a:r>
              <a:rPr lang="en-US" dirty="0" smtClean="0"/>
              <a:t>	   = (</a:t>
            </a:r>
            <a:r>
              <a:rPr lang="en-US" dirty="0" err="1" smtClean="0"/>
              <a:t>Ei</a:t>
            </a:r>
            <a:r>
              <a:rPr lang="en-US" dirty="0" smtClean="0"/>
              <a:t> = Decay(</a:t>
            </a:r>
            <a:r>
              <a:rPr lang="en-US" dirty="0" err="1" smtClean="0"/>
              <a:t>Ei</a:t>
            </a:r>
            <a:r>
              <a:rPr lang="en-US" dirty="0" smtClean="0"/>
              <a:t>, DM) 	otherwise   )    </a:t>
            </a:r>
          </a:p>
        </p:txBody>
      </p:sp>
    </p:spTree>
    <p:extLst>
      <p:ext uri="{BB962C8B-B14F-4D97-AF65-F5344CB8AC3E}">
        <p14:creationId xmlns:p14="http://schemas.microsoft.com/office/powerpoint/2010/main" val="90016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Work: </a:t>
            </a:r>
            <a:r>
              <a:rPr lang="en-US" dirty="0" err="1" smtClean="0"/>
              <a:t>FearNot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552838"/>
            <a:ext cx="7662864" cy="3780837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v"/>
            </a:pPr>
            <a:r>
              <a:rPr lang="en-US" sz="3600" dirty="0" smtClean="0"/>
              <a:t>A Virtual Drama concerning anti-bullying education</a:t>
            </a:r>
          </a:p>
          <a:p>
            <a:pPr>
              <a:buFont typeface="Wingdings" charset="2"/>
              <a:buChar char="v"/>
            </a:pPr>
            <a:r>
              <a:rPr lang="en-US" sz="3600" dirty="0" smtClean="0"/>
              <a:t>The emotion disposition of the virtual character affects the character’s motivations, priorities, and relationships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0"/>
            <a:ext cx="83947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8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8701"/>
            <a:ext cx="8229600" cy="1143000"/>
          </a:xfrm>
        </p:spPr>
        <p:txBody>
          <a:bodyPr/>
          <a:lstStyle/>
          <a:p>
            <a:r>
              <a:rPr lang="en-US" dirty="0" smtClean="0"/>
              <a:t>Related Work: Agent</a:t>
            </a:r>
            <a:r>
              <a:rPr lang="en-US" dirty="0" smtClean="0"/>
              <a:t>-Based Modeling of Emotion Contagion in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charset="2"/>
              <a:buChar char="v"/>
            </a:pPr>
            <a:r>
              <a:rPr lang="en-US" sz="4000" dirty="0" smtClean="0"/>
              <a:t>A simulation for avoiding negative spirals in workgroups</a:t>
            </a:r>
          </a:p>
          <a:p>
            <a:pPr>
              <a:buFont typeface="Wingdings" charset="2"/>
              <a:buChar char="v"/>
            </a:pPr>
            <a:r>
              <a:rPr lang="en-US" sz="4000" dirty="0" smtClean="0"/>
              <a:t>The focus is 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/>
              <a:t>	</a:t>
            </a:r>
            <a:r>
              <a:rPr lang="en-US" sz="4000" dirty="0" smtClean="0"/>
              <a:t>identifying </a:t>
            </a:r>
            <a:endParaRPr lang="en-US" sz="4000" dirty="0"/>
          </a:p>
          <a:p>
            <a:pPr marL="0" indent="0">
              <a:buNone/>
            </a:pPr>
            <a:r>
              <a:rPr lang="en-US" sz="4000" dirty="0" smtClean="0"/>
              <a:t>	and prevention</a:t>
            </a:r>
            <a:endParaRPr lang="en-US" sz="4000" dirty="0" smtClean="0"/>
          </a:p>
          <a:p>
            <a:pPr>
              <a:buFont typeface="Wingdings" charset="2"/>
              <a:buChar char="v"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028" y="4163906"/>
            <a:ext cx="4264972" cy="269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4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07145"/>
            <a:ext cx="9143999" cy="1972010"/>
          </a:xfrm>
        </p:spPr>
        <p:txBody>
          <a:bodyPr/>
          <a:lstStyle/>
          <a:p>
            <a:r>
              <a:rPr lang="en-US" dirty="0"/>
              <a:t>But what these past </a:t>
            </a:r>
            <a:r>
              <a:rPr lang="en-US" dirty="0" smtClean="0"/>
              <a:t>works do not address is…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21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Emotional </a:t>
            </a:r>
            <a:r>
              <a:rPr lang="en-US" dirty="0" smtClean="0"/>
              <a:t>contagion in games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755" y="2770094"/>
            <a:ext cx="2794000" cy="396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99911"/>
            <a:ext cx="3757265" cy="2240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50" y="2095500"/>
            <a:ext cx="4064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61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0129"/>
            <a:ext cx="8229600" cy="2424953"/>
          </a:xfrm>
        </p:spPr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481136" y="4533776"/>
            <a:ext cx="7662864" cy="22793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Susceptibility to emotions from other characters especially in consideration of interpersonal relationships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126841" y="2426477"/>
            <a:ext cx="8229600" cy="1736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“More believable social interactions between characters in computer games” (2)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86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Cont.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339" y="4176568"/>
            <a:ext cx="3510661" cy="26814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965" y="2395654"/>
            <a:ext cx="7662864" cy="3267169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v"/>
            </a:pPr>
            <a:r>
              <a:rPr lang="en-US" sz="3600" dirty="0" smtClean="0"/>
              <a:t>Emotion Contagion is affected by:</a:t>
            </a:r>
          </a:p>
          <a:p>
            <a:pPr lvl="1">
              <a:buFont typeface="Wingdings" charset="2"/>
              <a:buChar char="v"/>
            </a:pPr>
            <a:r>
              <a:rPr lang="en-US" sz="3600" dirty="0" smtClean="0"/>
              <a:t>Intimacy Level </a:t>
            </a:r>
          </a:p>
          <a:p>
            <a:pPr lvl="1">
              <a:buFont typeface="Wingdings" charset="2"/>
              <a:buChar char="v"/>
            </a:pPr>
            <a:r>
              <a:rPr lang="en-US" sz="3600" dirty="0" smtClean="0"/>
              <a:t>Power Difference of Giver and Receiver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47" y="4983376"/>
            <a:ext cx="2958023" cy="16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47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535</TotalTime>
  <Words>988</Words>
  <Application>Microsoft Macintosh PowerPoint</Application>
  <PresentationFormat>On-screen Show (4:3)</PresentationFormat>
  <Paragraphs>194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Genesis</vt:lpstr>
      <vt:lpstr>“I’m happy if you are happy." A model for emotional contagion in game characters</vt:lpstr>
      <vt:lpstr>Outline</vt:lpstr>
      <vt:lpstr>Introducing the Problem</vt:lpstr>
      <vt:lpstr>Related Work: FearNot!</vt:lpstr>
      <vt:lpstr>Related Work: Agent-Based Modeling of Emotion Contagion in Groups</vt:lpstr>
      <vt:lpstr>But what these past works do not address is…</vt:lpstr>
      <vt:lpstr>Emotional contagion in games</vt:lpstr>
      <vt:lpstr>Introduction</vt:lpstr>
      <vt:lpstr>Introduction Cont.</vt:lpstr>
      <vt:lpstr>How it works</vt:lpstr>
      <vt:lpstr>Fundamental Concepts</vt:lpstr>
      <vt:lpstr>Emotion</vt:lpstr>
      <vt:lpstr>Emotional Expression</vt:lpstr>
      <vt:lpstr>Mood</vt:lpstr>
      <vt:lpstr>Relationship</vt:lpstr>
      <vt:lpstr>How it works</vt:lpstr>
      <vt:lpstr>Emotional Expression Filtering</vt:lpstr>
      <vt:lpstr>Contagion Filtering</vt:lpstr>
      <vt:lpstr>Mood Updater</vt:lpstr>
      <vt:lpstr>Game Description</vt:lpstr>
      <vt:lpstr>Character Qualities</vt:lpstr>
      <vt:lpstr>4 Changing Stats</vt:lpstr>
      <vt:lpstr>5 Emotion with Capabilities</vt:lpstr>
      <vt:lpstr>Experiment Procedure</vt:lpstr>
      <vt:lpstr>Doherty Emotion Scale</vt:lpstr>
      <vt:lpstr>Results</vt:lpstr>
      <vt:lpstr>Results</vt:lpstr>
      <vt:lpstr>Future Work</vt:lpstr>
      <vt:lpstr>Conclusion</vt:lpstr>
      <vt:lpstr>Resources</vt:lpstr>
      <vt:lpstr>Equations (Expressive)</vt:lpstr>
      <vt:lpstr>Equations (Contagion)</vt:lpstr>
      <vt:lpstr>Equations (Mood)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"I’m happy if you are happy." A model for emotional contagion in game characters</dc:title>
  <dc:creator>Marisa Leung</dc:creator>
  <cp:lastModifiedBy>Marisa Leung</cp:lastModifiedBy>
  <cp:revision>32</cp:revision>
  <dcterms:created xsi:type="dcterms:W3CDTF">2015-08-06T03:54:26Z</dcterms:created>
  <dcterms:modified xsi:type="dcterms:W3CDTF">2015-08-07T04:17:45Z</dcterms:modified>
</cp:coreProperties>
</file>